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notesMasterIdLst>
    <p:notesMasterId r:id="rId21"/>
  </p:notesMasterIdLst>
  <p:handoutMasterIdLst>
    <p:handoutMasterId r:id="rId28"/>
  </p:handoutMasterIdLst>
  <p:sldIdLst>
    <p:sldId id="396" r:id="rId5"/>
    <p:sldId id="525" r:id="rId6"/>
    <p:sldId id="526" r:id="rId7"/>
    <p:sldId id="527" r:id="rId8"/>
    <p:sldId id="530" r:id="rId9"/>
    <p:sldId id="593" r:id="rId10"/>
    <p:sldId id="500" r:id="rId11"/>
    <p:sldId id="531" r:id="rId12"/>
    <p:sldId id="505" r:id="rId13"/>
    <p:sldId id="504" r:id="rId14"/>
    <p:sldId id="501" r:id="rId15"/>
    <p:sldId id="507" r:id="rId16"/>
    <p:sldId id="509" r:id="rId17"/>
    <p:sldId id="533" r:id="rId18"/>
    <p:sldId id="506" r:id="rId19"/>
    <p:sldId id="519" r:id="rId20"/>
    <p:sldId id="538" r:id="rId22"/>
    <p:sldId id="520" r:id="rId23"/>
    <p:sldId id="539" r:id="rId24"/>
    <p:sldId id="540" r:id="rId25"/>
    <p:sldId id="609" r:id="rId26"/>
    <p:sldId id="594" r:id="rId27"/>
  </p:sldIdLst>
  <p:sldSz cx="9144000" cy="5143500" type="screen16x9"/>
  <p:notesSz cx="6858000" cy="9144000"/>
  <p:defaultTextStyle>
    <a:defPPr>
      <a:defRPr lang="en-US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396" y="-84"/>
      </p:cViewPr>
      <p:guideLst>
        <p:guide orient="horz" pos="161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9" Type="http://schemas.openxmlformats.org/officeDocument/2006/relationships/presProps" Target="presProps.xml"/><Relationship Id="rId28" Type="http://schemas.openxmlformats.org/officeDocument/2006/relationships/handoutMaster" Target="handoutMasters/handoutMaster1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6147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1747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3379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3795" name="文本占位符 33793"/>
          <p:cNvSpPr>
            <a:spLocks noGrp="1"/>
          </p:cNvSpPr>
          <p:nvPr>
            <p:ph type="body" sz="quarter"/>
          </p:nvPr>
        </p:nvSpPr>
        <p:spPr/>
        <p:txBody>
          <a:bodyPr wrap="square" lIns="91440" tIns="45720" rIns="91440" bIns="45720" anchor="t"/>
          <a:lstStyle/>
          <a:p>
            <a:pPr lvl="0" eaLnBrk="1"/>
            <a:r>
              <a:rPr lang="en-US" altLang="zh-CN" dirty="0">
                <a:ea typeface="宋体" panose="02010600030101010101" pitchFamily="2" charset="-122"/>
              </a:rPr>
              <a:t>▲</a:t>
            </a:r>
            <a:r>
              <a:rPr lang="zh-CN" altLang="en-US" dirty="0">
                <a:ea typeface="宋体" panose="02010600030101010101" pitchFamily="2" charset="-122"/>
              </a:rPr>
              <a:t>各种实习形式都可以有效的执行实习标准</a:t>
            </a:r>
            <a:endParaRPr lang="en-US" altLang="zh-CN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 indent="-3259455"/>
            <a:r>
              <a:rPr lang="en-US" altLang="zh-CN" dirty="0"/>
              <a:t>Second level</a:t>
            </a:r>
            <a:endParaRPr lang="en-US" altLang="zh-CN" dirty="0"/>
          </a:p>
          <a:p>
            <a:pPr lvl="2" indent="-3038475"/>
            <a:r>
              <a:rPr lang="en-US" altLang="zh-CN" dirty="0"/>
              <a:t>Third level</a:t>
            </a:r>
            <a:endParaRPr lang="en-US" altLang="zh-CN" dirty="0"/>
          </a:p>
          <a:p>
            <a:pPr lvl="3" indent="-3634105"/>
            <a:r>
              <a:rPr lang="en-US" altLang="zh-CN" dirty="0"/>
              <a:t>Fourth level</a:t>
            </a:r>
            <a:endParaRPr lang="en-US" altLang="zh-CN" dirty="0"/>
          </a:p>
          <a:p>
            <a:pPr lvl="4" indent="-3634105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5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512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/>
          <a:p>
            <a:pPr lvl="0" algn="r" eaLnBrk="1" fontAlgn="base"/>
            <a:fld id="{9A0DB2DC-4C9A-4742-B13C-FB6460FD3503}" type="slidenum">
              <a:rPr lang="zh-CN" altLang="en-US" sz="1200" b="0" strike="noStrike" noProof="1" dirty="0">
                <a:solidFill>
                  <a:srgbClr val="888888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>
              <a:solidFill>
                <a:srgbClr val="888888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898989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7970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7170" name="图片 7169" descr="imag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1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72" name="任意多边形 7171"/>
          <p:cNvSpPr/>
          <p:nvPr/>
        </p:nvSpPr>
        <p:spPr>
          <a:xfrm>
            <a:off x="-317" y="4228148"/>
            <a:ext cx="9201150" cy="1263650"/>
          </a:xfrm>
          <a:custGeom>
            <a:avLst/>
            <a:gdLst/>
            <a:ahLst/>
            <a:cxnLst>
              <a:cxn ang="0">
                <a:pos x="0" y="28947703"/>
              </a:cxn>
              <a:cxn ang="0">
                <a:pos x="1959749887" y="0"/>
              </a:cxn>
              <a:cxn ang="0">
                <a:pos x="2147483647" y="28947703"/>
              </a:cxn>
              <a:cxn ang="0">
                <a:pos x="2147483647" y="73926453"/>
              </a:cxn>
              <a:cxn ang="0">
                <a:pos x="0" y="73926453"/>
              </a:cxn>
              <a:cxn ang="0">
                <a:pos x="0" y="2894770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73" name="矩形 7172"/>
          <p:cNvSpPr/>
          <p:nvPr/>
        </p:nvSpPr>
        <p:spPr>
          <a:xfrm>
            <a:off x="370617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  <a:endParaRPr lang="en-US" altLang="zh-CN" sz="1300" b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7174" name="图片 7173" descr="未标题-2-01.png"/>
          <p:cNvPicPr>
            <a:picLocks noChangeAspect="1"/>
          </p:cNvPicPr>
          <p:nvPr/>
        </p:nvPicPr>
        <p:blipFill>
          <a:blip r:embed="rId2"/>
          <a:srcRect l="11931" t="5841" r="17577" b="54250"/>
          <a:stretch>
            <a:fillRect/>
          </a:stretch>
        </p:blipFill>
        <p:spPr>
          <a:xfrm>
            <a:off x="807376" y="330213"/>
            <a:ext cx="7556500" cy="4098925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7175" name="矩形 7174"/>
          <p:cNvSpPr/>
          <p:nvPr/>
        </p:nvSpPr>
        <p:spPr>
          <a:xfrm>
            <a:off x="2580640" y="1781177"/>
            <a:ext cx="4076065" cy="10763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微软雅黑" panose="020B0503020204020204" pitchFamily="34" charset="-122"/>
              </a:rPr>
              <a:t>校友邦实习实践平台操作指南</a:t>
            </a:r>
            <a:r>
              <a:rPr kumimoji="0" lang="zh-CN" altLang="en-US" sz="3200" b="1" i="0" u="none" strike="noStrike" kern="1200" cap="none" spc="0" normalizeH="0" baseline="0" noProof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  </a:t>
            </a:r>
            <a:endParaRPr kumimoji="0" lang="zh-CN" altLang="en-US" sz="32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7176" name="图片 7175" descr="xybsyw.logo--filtered.png"/>
          <p:cNvPicPr>
            <a:picLocks noChangeAspect="1"/>
          </p:cNvPicPr>
          <p:nvPr/>
        </p:nvPicPr>
        <p:blipFill>
          <a:blip r:embed="rId3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%F_IQL}NI8Z6~$$ZVU}$QP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427990"/>
            <a:ext cx="8394065" cy="43853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1930" y="27305"/>
            <a:ext cx="28079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班级信息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03275" y="18491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85850" y="218630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38275" y="12522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75155" y="1569085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班级信息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872230" y="3164205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373755" y="374205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6XY5Y%A33S)D~]L%QZH`6F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9735" y="2442210"/>
            <a:ext cx="7914005" cy="2494280"/>
          </a:xfrm>
          <a:prstGeom prst="rect">
            <a:avLst/>
          </a:prstGeom>
        </p:spPr>
      </p:pic>
      <p:pic>
        <p:nvPicPr>
          <p:cNvPr id="3" name="图片 2" descr="SP`I{GEFKO272X8ZFO7S3}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35" y="431800"/>
            <a:ext cx="7914005" cy="19069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4465" y="27305"/>
            <a:ext cx="280289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838835" y="158940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34135" y="185610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464310" y="128968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769110" y="137160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967355" y="876300"/>
            <a:ext cx="524510" cy="1835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766185" y="876300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3684905" y="4456430"/>
            <a:ext cx="476250" cy="24511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3183890" y="280162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，带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号为必填项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61155" y="4273550"/>
            <a:ext cx="30664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提交并发送账号密码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%D6O1VN3@10}RF1A}RO2[M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7195" y="563880"/>
            <a:ext cx="8119110" cy="37242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1280" y="22225"/>
            <a:ext cx="33858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教师权限设置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62680" y="1235710"/>
            <a:ext cx="38074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，设置是否是管理人员，设置管理权限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2800985" y="1478915"/>
            <a:ext cx="447675" cy="133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3248660" y="1729105"/>
            <a:ext cx="628650" cy="29083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753745" y="4288155"/>
            <a:ext cx="371919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说明：教师信息导入后默认为指导老师。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AYO%%@EZ@U~@4`B`KQU]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2410" y="444500"/>
            <a:ext cx="8718550" cy="4254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67005" y="27305"/>
            <a:ext cx="306451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52780" y="213804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57555" y="2475230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566545" y="194627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2167255" y="213804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学生信息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510155" y="1302385"/>
            <a:ext cx="598170" cy="2933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08325" y="159575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914640" y="318643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33415" y="3564890"/>
            <a:ext cx="21812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，编辑、删除或隐藏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MBP3E$W`1@TNOK{IY(%W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465" y="483870"/>
            <a:ext cx="8503920" cy="42818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2270" y="27305"/>
            <a:ext cx="21180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二、建立实践课程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730250" y="202692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70965" y="206565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370965" y="290576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807845" y="3097530"/>
            <a:ext cx="19970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实践课程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633335" y="155448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859145" y="188150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82270" y="27305"/>
            <a:ext cx="211802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二、建立实践课程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547370"/>
            <a:ext cx="7709535" cy="3594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060825" y="2994025"/>
            <a:ext cx="37407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，根据实际情况，填写课程内容信息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32788"/>
          <p:cNvSpPr/>
          <p:nvPr/>
        </p:nvSpPr>
        <p:spPr>
          <a:xfrm>
            <a:off x="0" y="0"/>
            <a:ext cx="195834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226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查看统计报表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统计报表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点击需要查看的统计报表功能菜单，查看数据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可导出数据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EXCEL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表格保存到本地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+mj-lt"/>
              <a:defRPr/>
            </a:pP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RN$ET1VS$%G0$43)4JOUBS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755" y="403860"/>
            <a:ext cx="8664575" cy="4335780"/>
          </a:xfrm>
          <a:prstGeom prst="rect">
            <a:avLst/>
          </a:prstGeom>
        </p:spPr>
      </p:pic>
      <p:sp>
        <p:nvSpPr>
          <p:cNvPr id="30722" name="矩形 32788"/>
          <p:cNvSpPr/>
          <p:nvPr/>
        </p:nvSpPr>
        <p:spPr>
          <a:xfrm>
            <a:off x="0" y="0"/>
            <a:ext cx="195834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三、查看统计报表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81990" y="359537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33425" y="3942715"/>
            <a:ext cx="202184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统计报表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63015" y="134747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25245" y="172085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，点击相应报表名称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040245" y="126111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435725" y="1539240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，导出数据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" name="图片 2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656330" y="3461385"/>
            <a:ext cx="3531870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4，点击“确认”跳转下载中心，下载电子数据表格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矩形 32788"/>
          <p:cNvSpPr/>
          <p:nvPr/>
        </p:nvSpPr>
        <p:spPr>
          <a:xfrm>
            <a:off x="0" y="0"/>
            <a:ext cx="1612265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1908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发布公告消息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公告消息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发布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填写公告内容，选择阅读范围，发布公告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N`NWRJ9]HU`P4Q7FYCUGK{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461010"/>
            <a:ext cx="8578850" cy="4401185"/>
          </a:xfrm>
          <a:prstGeom prst="rect">
            <a:avLst/>
          </a:prstGeom>
        </p:spPr>
      </p:pic>
      <p:sp>
        <p:nvSpPr>
          <p:cNvPr id="32769" name="矩形 32788"/>
          <p:cNvSpPr/>
          <p:nvPr/>
        </p:nvSpPr>
        <p:spPr>
          <a:xfrm>
            <a:off x="0" y="0"/>
            <a:ext cx="1491615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V="1">
            <a:off x="6035675" y="784225"/>
            <a:ext cx="401320" cy="21526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261485" y="1127125"/>
            <a:ext cx="21755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公告消息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73810" y="127254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21130" y="173355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学校公告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7907655" y="129794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784850" y="165608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发布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按钮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任意多边形 8196"/>
          <p:cNvSpPr/>
          <p:nvPr/>
        </p:nvSpPr>
        <p:spPr>
          <a:xfrm>
            <a:off x="3203575" y="284956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5738" y="2912746"/>
            <a:ext cx="3384550" cy="27686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hangingPunct="0"/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教务老师操作指南</a:t>
            </a: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  <a:endParaRPr lang="zh-CN" altLang="en-US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  <a:endParaRPr lang="en-US" altLang="zh-CN" sz="29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484" name="任意多边形 8198"/>
          <p:cNvSpPr/>
          <p:nvPr/>
        </p:nvSpPr>
        <p:spPr>
          <a:xfrm>
            <a:off x="3201988" y="193357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0VO]GGW(6F~4]F%YJDN78W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100" y="390525"/>
            <a:ext cx="8436610" cy="4362450"/>
          </a:xfrm>
          <a:prstGeom prst="rect">
            <a:avLst/>
          </a:prstGeom>
        </p:spPr>
      </p:pic>
      <p:sp>
        <p:nvSpPr>
          <p:cNvPr id="32769" name="矩形 32788"/>
          <p:cNvSpPr/>
          <p:nvPr/>
        </p:nvSpPr>
        <p:spPr>
          <a:xfrm>
            <a:off x="151765" y="15875"/>
            <a:ext cx="1431290" cy="337185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四、公告消息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4221480" y="3298190"/>
            <a:ext cx="400050" cy="69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4697095" y="3133090"/>
            <a:ext cx="18173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，选择阅读范围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02325" y="947420"/>
            <a:ext cx="255714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，填写标题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5347335" y="1112520"/>
            <a:ext cx="400050" cy="69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747385" y="3949700"/>
            <a:ext cx="25571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，填写内容，可上传附件，发布公告或存为草稿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" name="图片 1" descr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3330" y="4592955"/>
            <a:ext cx="243205" cy="2432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20345" y="28575"/>
            <a:ext cx="2099945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buNone/>
            </a:pPr>
            <a:r>
              <a:rPr lang="zh-CN" altLang="en-US" cap="all" dirty="0" smtClean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“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实习无忧”综合保险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2245" y="652145"/>
            <a:ext cx="6238875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75776"/>
          <p:cNvSpPr>
            <a:spLocks noChangeArrowheads="1"/>
          </p:cNvSpPr>
          <p:nvPr/>
        </p:nvSpPr>
        <p:spPr bwMode="auto"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  <a:miter lim="800000"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   </a:t>
            </a:r>
            <a:endParaRPr lang="en-US" altLang="zh-CN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64" name="任意多边形 75779"/>
          <p:cNvSpPr>
            <a:spLocks noChangeArrowheads="1"/>
          </p:cNvSpPr>
          <p:nvPr/>
        </p:nvSpPr>
        <p:spPr bwMode="auto">
          <a:xfrm>
            <a:off x="615950" y="349250"/>
            <a:ext cx="6562725" cy="4422775"/>
          </a:xfrm>
          <a:custGeom>
            <a:avLst/>
            <a:gdLst>
              <a:gd name="T0" fmla="*/ 21600 w 21600"/>
              <a:gd name="T1" fmla="*/ 14644 h 21600"/>
              <a:gd name="T2" fmla="*/ 21583 w 21600"/>
              <a:gd name="T3" fmla="*/ 21600 h 21600"/>
              <a:gd name="T4" fmla="*/ 0 w 21600"/>
              <a:gd name="T5" fmla="*/ 21600 h 21600"/>
              <a:gd name="T6" fmla="*/ 0 w 21600"/>
              <a:gd name="T7" fmla="*/ 0 h 21600"/>
              <a:gd name="T8" fmla="*/ 21583 w 21600"/>
              <a:gd name="T9" fmla="*/ 0 h 21600"/>
              <a:gd name="T10" fmla="*/ 21547 w 21600"/>
              <a:gd name="T11" fmla="*/ 676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0"/>
              <a:gd name="T19" fmla="*/ 0 h 21600"/>
              <a:gd name="T20" fmla="*/ 216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21600" y="14644"/>
                </a:moveTo>
                <a:cubicBezTo>
                  <a:pt x="21594" y="17103"/>
                  <a:pt x="21589" y="19141"/>
                  <a:pt x="21583" y="21600"/>
                </a:cubicBezTo>
                <a:lnTo>
                  <a:pt x="0" y="21600"/>
                </a:lnTo>
                <a:lnTo>
                  <a:pt x="0" y="0"/>
                </a:lnTo>
                <a:lnTo>
                  <a:pt x="21583" y="0"/>
                </a:lnTo>
                <a:cubicBezTo>
                  <a:pt x="21575" y="2217"/>
                  <a:pt x="21547" y="6767"/>
                  <a:pt x="21547" y="6767"/>
                </a:cubicBezTo>
              </a:path>
            </a:pathLst>
          </a:custGeom>
          <a:noFill/>
          <a:ln w="38100" cap="sq">
            <a:solidFill>
              <a:srgbClr val="FFFFFF"/>
            </a:solidFill>
            <a:round/>
          </a:ln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809105" y="2271395"/>
            <a:ext cx="101473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4675" y="681038"/>
            <a:ext cx="7735888" cy="370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PC</a:t>
            </a: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电脑端登录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在浏览器中打开</a:t>
            </a:r>
            <a:r>
              <a:rPr kumimoji="0" lang="zh-CN" altLang="en-US" sz="1800" b="0" kern="1200" cap="none" spc="0" normalizeH="0" baseline="0" noProof="0">
                <a:solidFill>
                  <a:srgbClr val="0092B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www.xybsyw.com</a:t>
            </a:r>
            <a:endParaRPr kumimoji="0" lang="zh-CN" altLang="en-US" sz="1800" b="0" kern="1200" cap="none" spc="0" normalizeH="0" baseline="0" noProof="0">
              <a:solidFill>
                <a:srgbClr val="0092B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选择“教师登录”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选择您要登录的学校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kumimoji="0" lang="zh-CN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通过选择省份或者关键字搜索学校）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输入账号和密码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登录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endParaRPr lang="zh-CN" altLang="en-US" sz="1800" b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R="0" defTabSz="914400" hangingPunct="0">
              <a:lnSpc>
                <a:spcPct val="130000"/>
              </a:lnSpc>
              <a:buClrTx/>
              <a:buSzTx/>
              <a:buFont typeface="Arial" panose="020B0604020202020204" pitchFamily="34" charset="0"/>
              <a:defRPr/>
            </a:pPr>
            <a:r>
              <a:rPr lang="zh-CN" altLang="en-US" sz="1800" b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说明：第一次登入时需绑定手机，并重设密码。绑定手机以便忘记密码时可自行重置。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010" y="2517775"/>
            <a:ext cx="5514340" cy="2438400"/>
          </a:xfrm>
          <a:prstGeom prst="rect">
            <a:avLst/>
          </a:prstGeom>
        </p:spPr>
      </p:pic>
      <p:sp>
        <p:nvSpPr>
          <p:cNvPr id="22529" name="矩形 59407"/>
          <p:cNvSpPr/>
          <p:nvPr/>
        </p:nvSpPr>
        <p:spPr>
          <a:xfrm>
            <a:off x="315913" y="1588"/>
            <a:ext cx="1095375" cy="336550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ctr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登录指南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56665" y="2891790"/>
            <a:ext cx="274637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选择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搜索学校，或者直接录入学校名称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4288790" y="3307715"/>
            <a:ext cx="390525" cy="21399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248535" y="3923030"/>
            <a:ext cx="197167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，输入账号和密码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304030" y="3923030"/>
            <a:ext cx="360045" cy="1797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104775"/>
            <a:ext cx="6615452" cy="23400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238240" y="771525"/>
            <a:ext cx="218821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教师登录  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5372100" y="339725"/>
            <a:ext cx="640080" cy="4318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{313FVU5WOPMV[U9K7I{~(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75" y="337820"/>
            <a:ext cx="8785225" cy="4465320"/>
          </a:xfrm>
          <a:prstGeom prst="rect">
            <a:avLst/>
          </a:prstGeom>
        </p:spPr>
      </p:pic>
      <p:sp>
        <p:nvSpPr>
          <p:cNvPr id="25602" name="矩形 59407"/>
          <p:cNvSpPr/>
          <p:nvPr/>
        </p:nvSpPr>
        <p:spPr>
          <a:xfrm>
            <a:off x="315913" y="1588"/>
            <a:ext cx="22193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端页面介绍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27420" y="1241424"/>
            <a:ext cx="246570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修改个人资料或角色切换</a:t>
            </a:r>
            <a:endParaRPr lang="zh-CN" altLang="en-US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7402195" y="511810"/>
            <a:ext cx="304800" cy="5924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632460" y="1087120"/>
            <a:ext cx="557530" cy="338137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" name="文本框 2"/>
          <p:cNvSpPr txBox="1"/>
          <p:nvPr/>
        </p:nvSpPr>
        <p:spPr>
          <a:xfrm>
            <a:off x="922654" y="2366010"/>
            <a:ext cx="327025" cy="107632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2075" y="631825"/>
            <a:ext cx="449580" cy="3585845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5" name="文本框 4"/>
          <p:cNvSpPr txBox="1"/>
          <p:nvPr/>
        </p:nvSpPr>
        <p:spPr>
          <a:xfrm>
            <a:off x="1189989" y="397509"/>
            <a:ext cx="13785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导航菜单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628390" y="1405890"/>
            <a:ext cx="12166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功能区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75410" y="955675"/>
            <a:ext cx="7117715" cy="3644900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541655" y="631825"/>
            <a:ext cx="519430" cy="2559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同侧圆角矩形 3"/>
          <p:cNvSpPr/>
          <p:nvPr/>
        </p:nvSpPr>
        <p:spPr>
          <a:xfrm>
            <a:off x="1031240" y="2838450"/>
            <a:ext cx="2554605" cy="695960"/>
          </a:xfrm>
          <a:prstGeom prst="round2SameRect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（院级教务、专业负责人）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5" name="同侧圆角矩形 4"/>
          <p:cNvSpPr/>
          <p:nvPr/>
        </p:nvSpPr>
        <p:spPr>
          <a:xfrm>
            <a:off x="1007110" y="3935095"/>
            <a:ext cx="2784475" cy="495300"/>
          </a:xfrm>
          <a:prstGeom prst="round2SameRect">
            <a:avLst/>
          </a:prstGeom>
          <a:solidFill>
            <a:schemeClr val="accent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教务管理（校级、院级）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679575"/>
            <a:ext cx="4068763" cy="10191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3676650" y="3148330"/>
            <a:ext cx="96266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7950" y="4144645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4070350" cy="10547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、查看统计报表；</a:t>
            </a:r>
            <a:endParaRPr kumimoji="0" lang="zh-CN" altLang="en-US" sz="14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28845" y="3943350"/>
            <a:ext cx="4072255" cy="9963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查看统计报表；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、提交周日志；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、提交成绩鉴定；</a:t>
            </a: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8" name="上箭头 17"/>
          <p:cNvSpPr/>
          <p:nvPr/>
        </p:nvSpPr>
        <p:spPr>
          <a:xfrm>
            <a:off x="2331720" y="3578543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21285" y="51435"/>
            <a:ext cx="2851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528" y="731838"/>
            <a:ext cx="6543675" cy="226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kern="120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导入基础信息</a:t>
            </a: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R="0" algn="ctr" defTabSz="914400" hangingPunct="0"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kern="120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基础信息</a:t>
            </a:r>
            <a:r>
              <a:rPr kumimoji="0" lang="en-US" altLang="zh-CN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导航按钮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点击相应功能菜单按钮，进入相应基础信息功能模块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点击新增（或批量导入）按钮，新增相关信息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342900" marR="0" indent="-342900" defTabSz="914400" hangingPunct="0">
              <a:lnSpc>
                <a:spcPct val="130000"/>
              </a:lnSpc>
              <a:buClrTx/>
              <a:buSzTx/>
              <a:buFont typeface="+mj-lt"/>
              <a:buAutoNum type="arabicPeriod"/>
              <a:defRPr/>
            </a:pPr>
            <a:r>
              <a:rPr kumimoji="0" lang="zh-CN" altLang="en-US" sz="1800" b="0" kern="1200" cap="none" spc="0" normalizeH="0" baseline="0" noProof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上传信息，导入成功</a:t>
            </a:r>
            <a:endParaRPr kumimoji="0" lang="zh-CN" altLang="en-US" sz="1800" b="0" kern="1200" cap="none" spc="0" normalizeH="0" baseline="0" noProof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Q{UNT@R`[L[TFVV093IU2S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760" y="388620"/>
            <a:ext cx="8341360" cy="4553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285" y="51435"/>
            <a:ext cx="285178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院系信息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550545" y="1895475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685800" y="2243455"/>
            <a:ext cx="267843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213485" y="106934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00810" y="1462405"/>
            <a:ext cx="286448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院（系）专业信息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2907030" y="1010920"/>
            <a:ext cx="872490" cy="1206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972560" y="92392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3662045" y="3388360"/>
            <a:ext cx="384175" cy="2133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820545" y="3746500"/>
            <a:ext cx="23679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，输入相关内容，新增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80_G}ERL{T8S3_AT_R$)G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7645" y="443865"/>
            <a:ext cx="8548370" cy="435800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73685" y="27305"/>
            <a:ext cx="276987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一、导入基础信息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专业信息</a:t>
            </a:r>
            <a:endParaRPr lang="zh-CN" altLang="en-US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617855" y="1943735"/>
            <a:ext cx="425450" cy="3397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58520" y="2349500"/>
            <a:ext cx="21856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基础信息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4" name="直接箭头连接符 3"/>
          <p:cNvCxnSpPr/>
          <p:nvPr/>
        </p:nvCxnSpPr>
        <p:spPr>
          <a:xfrm flipH="1" flipV="1">
            <a:off x="1551305" y="1131570"/>
            <a:ext cx="436880" cy="1917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238885" y="1606550"/>
            <a:ext cx="275336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院（系）专业信息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”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3786505" y="3435985"/>
            <a:ext cx="209550" cy="25908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140710" y="3848735"/>
            <a:ext cx="196977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，新增或批量导入</a:t>
            </a:r>
            <a:endParaRPr lang="en-US" altLang="zh-CN" noProof="1">
              <a:solidFill>
                <a:schemeClr val="accent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1209</Words>
  <Application>WPS 演示</Application>
  <PresentationFormat>全屏显示(16:9)</PresentationFormat>
  <Paragraphs>194</Paragraphs>
  <Slides>22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Arial</vt:lpstr>
      <vt:lpstr>宋体</vt:lpstr>
      <vt:lpstr>Wingdings</vt:lpstr>
      <vt:lpstr>Calibri</vt:lpstr>
      <vt:lpstr>微软雅黑</vt:lpstr>
      <vt:lpstr>文鼎中楷体</vt:lpstr>
      <vt:lpstr>Arial Unicode MS</vt:lpstr>
      <vt:lpstr>仿宋</vt:lpstr>
      <vt:lpstr>Office 主题</vt:lpstr>
      <vt:lpstr>3_Office 主题 - Default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oо○謊唁oо</cp:lastModifiedBy>
  <cp:revision>308</cp:revision>
  <dcterms:created xsi:type="dcterms:W3CDTF">2017-01-09T09:44:00Z</dcterms:created>
  <dcterms:modified xsi:type="dcterms:W3CDTF">2019-05-28T07:41:10Z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